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60" r:id="rId3"/>
    <p:sldId id="284" r:id="rId4"/>
    <p:sldId id="283" r:id="rId5"/>
    <p:sldId id="280" r:id="rId6"/>
    <p:sldId id="279" r:id="rId7"/>
    <p:sldId id="257" r:id="rId8"/>
    <p:sldId id="269" r:id="rId9"/>
    <p:sldId id="270" r:id="rId10"/>
    <p:sldId id="276" r:id="rId11"/>
    <p:sldId id="259" r:id="rId12"/>
    <p:sldId id="272" r:id="rId13"/>
    <p:sldId id="267" r:id="rId14"/>
    <p:sldId id="275" r:id="rId15"/>
    <p:sldId id="277" r:id="rId16"/>
    <p:sldId id="258" r:id="rId17"/>
    <p:sldId id="274" r:id="rId18"/>
    <p:sldId id="278" r:id="rId19"/>
    <p:sldId id="266" r:id="rId20"/>
    <p:sldId id="286" r:id="rId21"/>
    <p:sldId id="26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33"/>
    <p:restoredTop sz="94303"/>
  </p:normalViewPr>
  <p:slideViewPr>
    <p:cSldViewPr snapToGrid="0">
      <p:cViewPr varScale="1">
        <p:scale>
          <a:sx n="71" d="100"/>
          <a:sy n="71" d="100"/>
        </p:scale>
        <p:origin x="200" y="3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E193F4-B2DD-B440-80CE-BF748C902955}" type="datetimeFigureOut">
              <a:rPr lang="en-US" smtClean="0"/>
              <a:t>4/18/24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D9575E-8E88-B24D-8701-682FE62E5CAB}" type="slidenum">
              <a:rPr lang="en-US" smtClean="0"/>
              <a:t>‹#›</a:t>
            </a:fld>
            <a:endParaRPr lang="en-US"/>
          </a:p>
        </p:txBody>
      </p:sp>
    </p:spTree>
    <p:extLst>
      <p:ext uri="{BB962C8B-B14F-4D97-AF65-F5344CB8AC3E}">
        <p14:creationId xmlns:p14="http://schemas.microsoft.com/office/powerpoint/2010/main" val="9070529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4/18/24</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4/18/24</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4/18/24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4/18/24</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4/18/24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4/18/24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4/18/24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4/18/24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4/18/24</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4/18/24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4/18/24</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file:///Users/madelineriley/Downloads/yeartrend_chart.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file:///Users/madelineriley/Downloads/gender_groupbar.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file:///Users/madelineriley/Downloads/donut_chart.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file:///Users/madelineriley/Downloads/bubble_chart.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file:///Users/madelineriley/Downloads/heatmap.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file:///Users/madelineriley/Downloads/precinct_map.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file:///Users/madelineriley/Downloads/daytime_chart.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farhanfaiyaz17.medium.com/matplotlib-vs-plotly-express-the-ultimate-python-data-visualization-brawl-8cb7d15ba41d" TargetMode="External"/><Relationship Id="rId3" Type="http://schemas.openxmlformats.org/officeDocument/2006/relationships/hyperlink" Target="https://stackoverflow.com/questions/66242946/how-to-get-hour-month-from-timestamp-in-postgresql" TargetMode="External"/><Relationship Id="rId7" Type="http://schemas.openxmlformats.org/officeDocument/2006/relationships/hyperlink" Target="https://plotly.com/python/" TargetMode="External"/><Relationship Id="rId2" Type="http://schemas.openxmlformats.org/officeDocument/2006/relationships/hyperlink" Target="https://catalog.data.gov/dataset/nypd-shooting-incident-data-historic" TargetMode="External"/><Relationship Id="rId1" Type="http://schemas.openxmlformats.org/officeDocument/2006/relationships/slideLayout" Target="../slideLayouts/slideLayout2.xml"/><Relationship Id="rId6" Type="http://schemas.openxmlformats.org/officeDocument/2006/relationships/hyperlink" Target="https://data.cityofnewyork.us/Public-Safety/Police-Precincts/78dh-3ptz" TargetMode="External"/><Relationship Id="rId5" Type="http://schemas.openxmlformats.org/officeDocument/2006/relationships/hyperlink" Target="https://data.cityofnewyork.us/City-Government/Borough-Boundaries/tqmj-j8zm" TargetMode="External"/><Relationship Id="rId4" Type="http://schemas.openxmlformats.org/officeDocument/2006/relationships/hyperlink" Target="https://stackoverflow.com/questions/76464207/how-to-create-heatmap-from-pandas-dataframe-with-annotated-values-in-percentag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file:///Users/madelineriley/Downloads/borough_bar_chart%20(1).html"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file:///Users/madelineriley/Downloads/treemap.html"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8233D-6DF6-3F8D-8E66-FFE71FEA277F}"/>
              </a:ext>
            </a:extLst>
          </p:cNvPr>
          <p:cNvSpPr>
            <a:spLocks noGrp="1"/>
          </p:cNvSpPr>
          <p:nvPr>
            <p:ph type="ctrTitle"/>
          </p:nvPr>
        </p:nvSpPr>
        <p:spPr/>
        <p:txBody>
          <a:bodyPr/>
          <a:lstStyle/>
          <a:p>
            <a:r>
              <a:rPr lang="en-US" dirty="0"/>
              <a:t>NYPD Shootings 2006-2022</a:t>
            </a:r>
          </a:p>
        </p:txBody>
      </p:sp>
      <p:sp>
        <p:nvSpPr>
          <p:cNvPr id="3" name="Subtitle 2">
            <a:extLst>
              <a:ext uri="{FF2B5EF4-FFF2-40B4-BE49-F238E27FC236}">
                <a16:creationId xmlns:a16="http://schemas.microsoft.com/office/drawing/2014/main" id="{A2F79C4A-5CDA-D61C-FD33-F1D3439CE938}"/>
              </a:ext>
            </a:extLst>
          </p:cNvPr>
          <p:cNvSpPr>
            <a:spLocks noGrp="1"/>
          </p:cNvSpPr>
          <p:nvPr>
            <p:ph type="subTitle" idx="1"/>
          </p:nvPr>
        </p:nvSpPr>
        <p:spPr/>
        <p:txBody>
          <a:bodyPr/>
          <a:lstStyle/>
          <a:p>
            <a:r>
              <a:rPr lang="en-US" dirty="0" err="1"/>
              <a:t>Apeksha</a:t>
            </a:r>
            <a:r>
              <a:rPr lang="en-US" dirty="0"/>
              <a:t> </a:t>
            </a:r>
            <a:r>
              <a:rPr lang="en-US" dirty="0" err="1"/>
              <a:t>ingole</a:t>
            </a:r>
            <a:r>
              <a:rPr lang="en-US" dirty="0"/>
              <a:t>, Samuel </a:t>
            </a:r>
            <a:r>
              <a:rPr lang="en-US" dirty="0" err="1"/>
              <a:t>klein</a:t>
            </a:r>
            <a:r>
              <a:rPr lang="en-US" dirty="0"/>
              <a:t>, </a:t>
            </a:r>
            <a:r>
              <a:rPr lang="en-US" dirty="0" err="1"/>
              <a:t>madeline</a:t>
            </a:r>
            <a:r>
              <a:rPr lang="en-US" dirty="0"/>
              <a:t> riley</a:t>
            </a:r>
          </a:p>
        </p:txBody>
      </p:sp>
    </p:spTree>
    <p:extLst>
      <p:ext uri="{BB962C8B-B14F-4D97-AF65-F5344CB8AC3E}">
        <p14:creationId xmlns:p14="http://schemas.microsoft.com/office/powerpoint/2010/main" val="4822888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C84F2-8ABD-A856-D92C-7578F67BF293}"/>
              </a:ext>
            </a:extLst>
          </p:cNvPr>
          <p:cNvSpPr>
            <a:spLocks noGrp="1"/>
          </p:cNvSpPr>
          <p:nvPr>
            <p:ph type="title"/>
          </p:nvPr>
        </p:nvSpPr>
        <p:spPr/>
        <p:txBody>
          <a:bodyPr/>
          <a:lstStyle/>
          <a:p>
            <a:r>
              <a:rPr lang="en-US" dirty="0"/>
              <a:t>Shooting incidents over time</a:t>
            </a:r>
          </a:p>
        </p:txBody>
      </p:sp>
      <p:pic>
        <p:nvPicPr>
          <p:cNvPr id="5" name="Content Placeholder 4" descr="A graph of a graph&#10;&#10;Description automatically generated with medium confidence">
            <a:hlinkClick r:id="rId2"/>
            <a:extLst>
              <a:ext uri="{FF2B5EF4-FFF2-40B4-BE49-F238E27FC236}">
                <a16:creationId xmlns:a16="http://schemas.microsoft.com/office/drawing/2014/main" id="{308B981C-4547-A128-4EE6-7D8D283DA1F6}"/>
              </a:ext>
            </a:extLst>
          </p:cNvPr>
          <p:cNvPicPr>
            <a:picLocks noGrp="1" noChangeAspect="1"/>
          </p:cNvPicPr>
          <p:nvPr>
            <p:ph idx="1"/>
          </p:nvPr>
        </p:nvPicPr>
        <p:blipFill>
          <a:blip r:embed="rId3"/>
          <a:stretch>
            <a:fillRect/>
          </a:stretch>
        </p:blipFill>
        <p:spPr>
          <a:xfrm>
            <a:off x="2537333" y="2181225"/>
            <a:ext cx="7117333" cy="3678238"/>
          </a:xfrm>
        </p:spPr>
      </p:pic>
    </p:spTree>
    <p:extLst>
      <p:ext uri="{BB962C8B-B14F-4D97-AF65-F5344CB8AC3E}">
        <p14:creationId xmlns:p14="http://schemas.microsoft.com/office/powerpoint/2010/main" val="20653314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7DBA2-25C8-8657-88F2-D78E628260AF}"/>
              </a:ext>
            </a:extLst>
          </p:cNvPr>
          <p:cNvSpPr>
            <a:spLocks noGrp="1"/>
          </p:cNvSpPr>
          <p:nvPr>
            <p:ph type="title"/>
          </p:nvPr>
        </p:nvSpPr>
        <p:spPr/>
        <p:txBody>
          <a:bodyPr/>
          <a:lstStyle/>
          <a:p>
            <a:r>
              <a:rPr lang="en-US" dirty="0"/>
              <a:t>demographics</a:t>
            </a:r>
          </a:p>
        </p:txBody>
      </p:sp>
      <p:sp>
        <p:nvSpPr>
          <p:cNvPr id="3" name="Text Placeholder 2">
            <a:extLst>
              <a:ext uri="{FF2B5EF4-FFF2-40B4-BE49-F238E27FC236}">
                <a16:creationId xmlns:a16="http://schemas.microsoft.com/office/drawing/2014/main" id="{D91D53D9-2316-7BEA-34E4-F50FB791F8A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2264425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51E23-BDE5-539A-133C-B9B34A05AB3B}"/>
              </a:ext>
            </a:extLst>
          </p:cNvPr>
          <p:cNvSpPr>
            <a:spLocks noGrp="1"/>
          </p:cNvSpPr>
          <p:nvPr>
            <p:ph type="title"/>
          </p:nvPr>
        </p:nvSpPr>
        <p:spPr/>
        <p:txBody>
          <a:bodyPr/>
          <a:lstStyle/>
          <a:p>
            <a:r>
              <a:rPr lang="en-US" dirty="0"/>
              <a:t>Shootings by borough and age</a:t>
            </a:r>
          </a:p>
        </p:txBody>
      </p:sp>
      <p:pic>
        <p:nvPicPr>
          <p:cNvPr id="7" name="Content Placeholder 6" descr="A screenshot of a graph&#10;&#10;Description automatically generated">
            <a:extLst>
              <a:ext uri="{FF2B5EF4-FFF2-40B4-BE49-F238E27FC236}">
                <a16:creationId xmlns:a16="http://schemas.microsoft.com/office/drawing/2014/main" id="{619A0282-EE0A-1727-6FEA-9E9804E194FB}"/>
              </a:ext>
            </a:extLst>
          </p:cNvPr>
          <p:cNvPicPr>
            <a:picLocks noGrp="1" noChangeAspect="1"/>
          </p:cNvPicPr>
          <p:nvPr>
            <p:ph idx="1"/>
          </p:nvPr>
        </p:nvPicPr>
        <p:blipFill>
          <a:blip r:embed="rId2"/>
          <a:stretch>
            <a:fillRect/>
          </a:stretch>
        </p:blipFill>
        <p:spPr>
          <a:xfrm>
            <a:off x="4221513" y="2181225"/>
            <a:ext cx="3748973" cy="3678238"/>
          </a:xfrm>
        </p:spPr>
      </p:pic>
    </p:spTree>
    <p:extLst>
      <p:ext uri="{BB962C8B-B14F-4D97-AF65-F5344CB8AC3E}">
        <p14:creationId xmlns:p14="http://schemas.microsoft.com/office/powerpoint/2010/main" val="876882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157F4-B079-F0A8-60B0-9BD815C28568}"/>
              </a:ext>
            </a:extLst>
          </p:cNvPr>
          <p:cNvSpPr>
            <a:spLocks noGrp="1"/>
          </p:cNvSpPr>
          <p:nvPr>
            <p:ph type="title"/>
          </p:nvPr>
        </p:nvSpPr>
        <p:spPr/>
        <p:txBody>
          <a:bodyPr/>
          <a:lstStyle/>
          <a:p>
            <a:r>
              <a:rPr lang="en-US" dirty="0"/>
              <a:t>Shootings by borough and sex</a:t>
            </a:r>
          </a:p>
        </p:txBody>
      </p:sp>
      <p:pic>
        <p:nvPicPr>
          <p:cNvPr id="5" name="Content Placeholder 4" descr="A graph of a bar chart&#10;&#10;Description automatically generated with medium confidence">
            <a:hlinkClick r:id="rId2"/>
            <a:extLst>
              <a:ext uri="{FF2B5EF4-FFF2-40B4-BE49-F238E27FC236}">
                <a16:creationId xmlns:a16="http://schemas.microsoft.com/office/drawing/2014/main" id="{23B3464D-67BF-DAAD-6775-05897283B609}"/>
              </a:ext>
            </a:extLst>
          </p:cNvPr>
          <p:cNvPicPr>
            <a:picLocks noGrp="1" noChangeAspect="1"/>
          </p:cNvPicPr>
          <p:nvPr>
            <p:ph idx="1"/>
          </p:nvPr>
        </p:nvPicPr>
        <p:blipFill>
          <a:blip r:embed="rId3"/>
          <a:stretch>
            <a:fillRect/>
          </a:stretch>
        </p:blipFill>
        <p:spPr>
          <a:xfrm>
            <a:off x="2562007" y="2181225"/>
            <a:ext cx="7067986" cy="3678238"/>
          </a:xfrm>
        </p:spPr>
      </p:pic>
    </p:spTree>
    <p:extLst>
      <p:ext uri="{BB962C8B-B14F-4D97-AF65-F5344CB8AC3E}">
        <p14:creationId xmlns:p14="http://schemas.microsoft.com/office/powerpoint/2010/main" val="174517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29B45-B7C7-88A2-26B4-1A291426ADD3}"/>
              </a:ext>
            </a:extLst>
          </p:cNvPr>
          <p:cNvSpPr>
            <a:spLocks noGrp="1"/>
          </p:cNvSpPr>
          <p:nvPr>
            <p:ph type="title"/>
          </p:nvPr>
        </p:nvSpPr>
        <p:spPr/>
        <p:txBody>
          <a:bodyPr/>
          <a:lstStyle/>
          <a:p>
            <a:r>
              <a:rPr lang="en-US" dirty="0"/>
              <a:t>Shooting victim by race</a:t>
            </a:r>
          </a:p>
        </p:txBody>
      </p:sp>
      <p:pic>
        <p:nvPicPr>
          <p:cNvPr id="9" name="Content Placeholder 8" descr="A colorful circle with numbers&#10;&#10;Description automatically generated">
            <a:hlinkClick r:id="rId2"/>
            <a:extLst>
              <a:ext uri="{FF2B5EF4-FFF2-40B4-BE49-F238E27FC236}">
                <a16:creationId xmlns:a16="http://schemas.microsoft.com/office/drawing/2014/main" id="{0982DB66-7F58-C83F-E701-8E74838AB43F}"/>
              </a:ext>
            </a:extLst>
          </p:cNvPr>
          <p:cNvPicPr>
            <a:picLocks noGrp="1" noChangeAspect="1"/>
          </p:cNvPicPr>
          <p:nvPr>
            <p:ph idx="1"/>
          </p:nvPr>
        </p:nvPicPr>
        <p:blipFill>
          <a:blip r:embed="rId3"/>
          <a:stretch>
            <a:fillRect/>
          </a:stretch>
        </p:blipFill>
        <p:spPr>
          <a:xfrm>
            <a:off x="2233543" y="2181225"/>
            <a:ext cx="7724913" cy="3678238"/>
          </a:xfrm>
        </p:spPr>
      </p:pic>
    </p:spTree>
    <p:extLst>
      <p:ext uri="{BB962C8B-B14F-4D97-AF65-F5344CB8AC3E}">
        <p14:creationId xmlns:p14="http://schemas.microsoft.com/office/powerpoint/2010/main" val="526649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132B5-0F17-26BA-4893-72F7247D91E7}"/>
              </a:ext>
            </a:extLst>
          </p:cNvPr>
          <p:cNvSpPr>
            <a:spLocks noGrp="1"/>
          </p:cNvSpPr>
          <p:nvPr>
            <p:ph type="title"/>
          </p:nvPr>
        </p:nvSpPr>
        <p:spPr/>
        <p:txBody>
          <a:bodyPr/>
          <a:lstStyle/>
          <a:p>
            <a:r>
              <a:rPr lang="en-US" dirty="0"/>
              <a:t>Shooting by borough by race</a:t>
            </a:r>
          </a:p>
        </p:txBody>
      </p:sp>
      <p:pic>
        <p:nvPicPr>
          <p:cNvPr id="5" name="Content Placeholder 4" descr="A graph of a number of circles&#10;&#10;Description automatically generated with medium confidence">
            <a:hlinkClick r:id="rId2"/>
            <a:extLst>
              <a:ext uri="{FF2B5EF4-FFF2-40B4-BE49-F238E27FC236}">
                <a16:creationId xmlns:a16="http://schemas.microsoft.com/office/drawing/2014/main" id="{D5596C1A-0C57-8A5F-AB8C-B630F2CFE251}"/>
              </a:ext>
            </a:extLst>
          </p:cNvPr>
          <p:cNvPicPr>
            <a:picLocks noGrp="1" noChangeAspect="1"/>
          </p:cNvPicPr>
          <p:nvPr>
            <p:ph idx="1"/>
          </p:nvPr>
        </p:nvPicPr>
        <p:blipFill>
          <a:blip r:embed="rId3"/>
          <a:stretch>
            <a:fillRect/>
          </a:stretch>
        </p:blipFill>
        <p:spPr>
          <a:xfrm>
            <a:off x="2468072" y="2181225"/>
            <a:ext cx="7255855" cy="3678238"/>
          </a:xfrm>
        </p:spPr>
      </p:pic>
    </p:spTree>
    <p:extLst>
      <p:ext uri="{BB962C8B-B14F-4D97-AF65-F5344CB8AC3E}">
        <p14:creationId xmlns:p14="http://schemas.microsoft.com/office/powerpoint/2010/main" val="83300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0FD87F-43AE-F6BC-41AD-03B54282813E}"/>
              </a:ext>
            </a:extLst>
          </p:cNvPr>
          <p:cNvSpPr>
            <a:spLocks noGrp="1"/>
          </p:cNvSpPr>
          <p:nvPr>
            <p:ph type="title"/>
          </p:nvPr>
        </p:nvSpPr>
        <p:spPr/>
        <p:txBody>
          <a:bodyPr/>
          <a:lstStyle/>
          <a:p>
            <a:r>
              <a:rPr lang="en-US" dirty="0"/>
              <a:t>Location and time</a:t>
            </a:r>
          </a:p>
        </p:txBody>
      </p:sp>
      <p:sp>
        <p:nvSpPr>
          <p:cNvPr id="3" name="Text Placeholder 2">
            <a:extLst>
              <a:ext uri="{FF2B5EF4-FFF2-40B4-BE49-F238E27FC236}">
                <a16:creationId xmlns:a16="http://schemas.microsoft.com/office/drawing/2014/main" id="{19DD58E6-1C6D-0252-3C0A-84037085D7D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01152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F9847-B60F-7464-9866-1B199A1A1D87}"/>
              </a:ext>
            </a:extLst>
          </p:cNvPr>
          <p:cNvSpPr>
            <a:spLocks noGrp="1"/>
          </p:cNvSpPr>
          <p:nvPr>
            <p:ph type="title"/>
          </p:nvPr>
        </p:nvSpPr>
        <p:spPr/>
        <p:txBody>
          <a:bodyPr/>
          <a:lstStyle/>
          <a:p>
            <a:r>
              <a:rPr lang="en-US" dirty="0"/>
              <a:t>Heatmap of location</a:t>
            </a:r>
          </a:p>
        </p:txBody>
      </p:sp>
      <p:pic>
        <p:nvPicPr>
          <p:cNvPr id="5" name="Content Placeholder 4" descr="A map of different colors&#10;&#10;Description automatically generated">
            <a:hlinkClick r:id="rId2"/>
            <a:extLst>
              <a:ext uri="{FF2B5EF4-FFF2-40B4-BE49-F238E27FC236}">
                <a16:creationId xmlns:a16="http://schemas.microsoft.com/office/drawing/2014/main" id="{70DC12D9-738B-B94D-3093-9BCD0E55DDA1}"/>
              </a:ext>
            </a:extLst>
          </p:cNvPr>
          <p:cNvPicPr>
            <a:picLocks noGrp="1" noChangeAspect="1"/>
          </p:cNvPicPr>
          <p:nvPr>
            <p:ph idx="1"/>
          </p:nvPr>
        </p:nvPicPr>
        <p:blipFill>
          <a:blip r:embed="rId3"/>
          <a:stretch>
            <a:fillRect/>
          </a:stretch>
        </p:blipFill>
        <p:spPr>
          <a:xfrm>
            <a:off x="2345857" y="2181225"/>
            <a:ext cx="7500286" cy="3678238"/>
          </a:xfrm>
        </p:spPr>
      </p:pic>
    </p:spTree>
    <p:extLst>
      <p:ext uri="{BB962C8B-B14F-4D97-AF65-F5344CB8AC3E}">
        <p14:creationId xmlns:p14="http://schemas.microsoft.com/office/powerpoint/2010/main" val="2423936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2B4BB-17FF-796F-A23E-36783BD38F9D}"/>
              </a:ext>
            </a:extLst>
          </p:cNvPr>
          <p:cNvSpPr>
            <a:spLocks noGrp="1"/>
          </p:cNvSpPr>
          <p:nvPr>
            <p:ph type="title"/>
          </p:nvPr>
        </p:nvSpPr>
        <p:spPr/>
        <p:txBody>
          <a:bodyPr/>
          <a:lstStyle/>
          <a:p>
            <a:r>
              <a:rPr lang="en-US" dirty="0"/>
              <a:t>Shooting by precinct</a:t>
            </a:r>
          </a:p>
        </p:txBody>
      </p:sp>
      <p:pic>
        <p:nvPicPr>
          <p:cNvPr id="5" name="Content Placeholder 4" descr="A map of the united states&#10;&#10;Description automatically generated">
            <a:hlinkClick r:id="rId2"/>
            <a:extLst>
              <a:ext uri="{FF2B5EF4-FFF2-40B4-BE49-F238E27FC236}">
                <a16:creationId xmlns:a16="http://schemas.microsoft.com/office/drawing/2014/main" id="{9C733B51-874A-B0B5-4719-25D7C533B5CC}"/>
              </a:ext>
            </a:extLst>
          </p:cNvPr>
          <p:cNvPicPr>
            <a:picLocks noGrp="1" noChangeAspect="1"/>
          </p:cNvPicPr>
          <p:nvPr>
            <p:ph idx="1"/>
          </p:nvPr>
        </p:nvPicPr>
        <p:blipFill>
          <a:blip r:embed="rId3"/>
          <a:stretch>
            <a:fillRect/>
          </a:stretch>
        </p:blipFill>
        <p:spPr>
          <a:xfrm>
            <a:off x="2618090" y="2181225"/>
            <a:ext cx="6955820" cy="3678238"/>
          </a:xfrm>
        </p:spPr>
      </p:pic>
    </p:spTree>
    <p:extLst>
      <p:ext uri="{BB962C8B-B14F-4D97-AF65-F5344CB8AC3E}">
        <p14:creationId xmlns:p14="http://schemas.microsoft.com/office/powerpoint/2010/main" val="423923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34C127-7110-A29E-FBAC-34D38C19F8DA}"/>
              </a:ext>
            </a:extLst>
          </p:cNvPr>
          <p:cNvSpPr>
            <a:spLocks noGrp="1"/>
          </p:cNvSpPr>
          <p:nvPr>
            <p:ph type="title"/>
          </p:nvPr>
        </p:nvSpPr>
        <p:spPr/>
        <p:txBody>
          <a:bodyPr/>
          <a:lstStyle/>
          <a:p>
            <a:r>
              <a:rPr lang="en-US" dirty="0"/>
              <a:t>Shooting incidents time of day</a:t>
            </a:r>
          </a:p>
        </p:txBody>
      </p:sp>
      <p:pic>
        <p:nvPicPr>
          <p:cNvPr id="7" name="Content Placeholder 6" descr="A graph with blue lines&#10;&#10;Description automatically generated">
            <a:hlinkClick r:id="rId2"/>
            <a:extLst>
              <a:ext uri="{FF2B5EF4-FFF2-40B4-BE49-F238E27FC236}">
                <a16:creationId xmlns:a16="http://schemas.microsoft.com/office/drawing/2014/main" id="{2769B3C1-83E8-F452-BC7E-0AA1107813B0}"/>
              </a:ext>
            </a:extLst>
          </p:cNvPr>
          <p:cNvPicPr>
            <a:picLocks noGrp="1" noChangeAspect="1"/>
          </p:cNvPicPr>
          <p:nvPr>
            <p:ph idx="1"/>
          </p:nvPr>
        </p:nvPicPr>
        <p:blipFill>
          <a:blip r:embed="rId3"/>
          <a:stretch>
            <a:fillRect/>
          </a:stretch>
        </p:blipFill>
        <p:spPr>
          <a:xfrm>
            <a:off x="2796911" y="2181225"/>
            <a:ext cx="6598177" cy="3678238"/>
          </a:xfrm>
        </p:spPr>
      </p:pic>
    </p:spTree>
    <p:extLst>
      <p:ext uri="{BB962C8B-B14F-4D97-AF65-F5344CB8AC3E}">
        <p14:creationId xmlns:p14="http://schemas.microsoft.com/office/powerpoint/2010/main" val="4013727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AED294-22CB-FAB3-5050-AC6E14334981}"/>
              </a:ext>
            </a:extLst>
          </p:cNvPr>
          <p:cNvSpPr>
            <a:spLocks noGrp="1"/>
          </p:cNvSpPr>
          <p:nvPr>
            <p:ph type="title"/>
          </p:nvPr>
        </p:nvSpPr>
        <p:spPr/>
        <p:txBody>
          <a:bodyPr/>
          <a:lstStyle/>
          <a:p>
            <a:r>
              <a:rPr lang="en-US" dirty="0"/>
              <a:t>Project overview</a:t>
            </a:r>
          </a:p>
        </p:txBody>
      </p:sp>
      <p:sp>
        <p:nvSpPr>
          <p:cNvPr id="3" name="Content Placeholder 2">
            <a:extLst>
              <a:ext uri="{FF2B5EF4-FFF2-40B4-BE49-F238E27FC236}">
                <a16:creationId xmlns:a16="http://schemas.microsoft.com/office/drawing/2014/main" id="{499D0E4E-0FB0-2267-0AFE-DC580F274D33}"/>
              </a:ext>
            </a:extLst>
          </p:cNvPr>
          <p:cNvSpPr>
            <a:spLocks noGrp="1"/>
          </p:cNvSpPr>
          <p:nvPr>
            <p:ph idx="1"/>
          </p:nvPr>
        </p:nvSpPr>
        <p:spPr/>
        <p:txBody>
          <a:bodyPr/>
          <a:lstStyle/>
          <a:p>
            <a:r>
              <a:rPr lang="en-US" dirty="0"/>
              <a:t>Data from the NYPD of shootings from 2006-2022</a:t>
            </a:r>
          </a:p>
          <a:p>
            <a:r>
              <a:rPr lang="en-US" dirty="0"/>
              <a:t>Broken down into three categories; shootings, locations, demographics</a:t>
            </a:r>
          </a:p>
          <a:p>
            <a:r>
              <a:rPr lang="en-US" dirty="0"/>
              <a:t>This data can help police identify where shootings might occur and who is most likely to be a victim</a:t>
            </a:r>
          </a:p>
          <a:p>
            <a:r>
              <a:rPr lang="en-US" dirty="0"/>
              <a:t>Objective is to show the analysis of the shooting data with data visualization using the </a:t>
            </a:r>
            <a:r>
              <a:rPr lang="en-US" dirty="0" err="1"/>
              <a:t>Plotly</a:t>
            </a:r>
            <a:r>
              <a:rPr lang="en-US" dirty="0"/>
              <a:t> library without the use of d3.js, </a:t>
            </a:r>
            <a:r>
              <a:rPr lang="en-US" dirty="0" err="1"/>
              <a:t>Javascript</a:t>
            </a:r>
            <a:r>
              <a:rPr lang="en-US" dirty="0"/>
              <a:t>, or Matplotlib</a:t>
            </a:r>
          </a:p>
          <a:p>
            <a:endParaRPr lang="en-US" dirty="0"/>
          </a:p>
        </p:txBody>
      </p:sp>
    </p:spTree>
    <p:extLst>
      <p:ext uri="{BB962C8B-B14F-4D97-AF65-F5344CB8AC3E}">
        <p14:creationId xmlns:p14="http://schemas.microsoft.com/office/powerpoint/2010/main" val="2436403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A3BD8-9C5C-3BBD-D748-EF922421DAD5}"/>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855ED2BF-0901-981D-A6E0-4120E1D57BCF}"/>
              </a:ext>
            </a:extLst>
          </p:cNvPr>
          <p:cNvSpPr>
            <a:spLocks noGrp="1"/>
          </p:cNvSpPr>
          <p:nvPr>
            <p:ph idx="1"/>
          </p:nvPr>
        </p:nvSpPr>
        <p:spPr>
          <a:xfrm>
            <a:off x="581192" y="2179633"/>
            <a:ext cx="11029615" cy="3976211"/>
          </a:xfrm>
        </p:spPr>
        <p:txBody>
          <a:bodyPr>
            <a:normAutofit/>
          </a:bodyPr>
          <a:lstStyle/>
          <a:p>
            <a:pPr algn="l">
              <a:buFont typeface="Arial" panose="020B0604020202020204" pitchFamily="34" charset="0"/>
              <a:buChar char="•"/>
            </a:pPr>
            <a:r>
              <a:rPr lang="en-US" b="0" i="0" dirty="0">
                <a:solidFill>
                  <a:schemeClr val="tx1"/>
                </a:solidFill>
                <a:effectLst/>
                <a:latin typeface="Slack-Lato"/>
              </a:rPr>
              <a:t>From 2006 to 2022, the highest number of shooting victims was in Brooklyn, followed by the Bronx. The lowest number of shootings occurred in Staten Island.</a:t>
            </a:r>
          </a:p>
          <a:p>
            <a:pPr algn="l">
              <a:buFont typeface="Arial" panose="020B0604020202020204" pitchFamily="34" charset="0"/>
              <a:buChar char="•"/>
            </a:pPr>
            <a:r>
              <a:rPr lang="en-US" b="0" i="0" dirty="0">
                <a:solidFill>
                  <a:schemeClr val="tx1"/>
                </a:solidFill>
                <a:effectLst/>
                <a:latin typeface="Slack-Lato"/>
              </a:rPr>
              <a:t>The overall trend of shooting victims from 2006 to 2022 shows an increase in the number of shootings during the middle of the year, particularly in the months of June, July, and August, compared to the beginning and end of each year.</a:t>
            </a:r>
          </a:p>
          <a:p>
            <a:pPr algn="l">
              <a:buFont typeface="Arial" panose="020B0604020202020204" pitchFamily="34" charset="0"/>
              <a:buChar char="•"/>
            </a:pPr>
            <a:r>
              <a:rPr lang="en-US" b="0" i="0" dirty="0">
                <a:solidFill>
                  <a:schemeClr val="tx1"/>
                </a:solidFill>
                <a:effectLst/>
                <a:latin typeface="Slack-Lato"/>
              </a:rPr>
              <a:t>The majority of shootings occurred between 11:30 PM and 4:00 AM, with the rate decreasing during daytime hours.</a:t>
            </a:r>
          </a:p>
          <a:p>
            <a:pPr algn="l">
              <a:buFont typeface="Arial" panose="020B0604020202020204" pitchFamily="34" charset="0"/>
              <a:buChar char="•"/>
            </a:pPr>
            <a:r>
              <a:rPr lang="en-US" b="0" i="0" dirty="0">
                <a:solidFill>
                  <a:schemeClr val="tx1"/>
                </a:solidFill>
                <a:effectLst/>
                <a:latin typeface="Slack-Lato"/>
              </a:rPr>
              <a:t>Most common race involved in victims shooting were Black followed by white Hispanic.</a:t>
            </a:r>
          </a:p>
          <a:p>
            <a:pPr algn="l">
              <a:buFont typeface="Arial" panose="020B0604020202020204" pitchFamily="34" charset="0"/>
              <a:buChar char="•"/>
            </a:pPr>
            <a:r>
              <a:rPr lang="en-US" b="0" i="0" dirty="0">
                <a:solidFill>
                  <a:schemeClr val="tx1"/>
                </a:solidFill>
                <a:effectLst/>
                <a:latin typeface="Slack-Lato"/>
              </a:rPr>
              <a:t>Most common age group involved in victims shooting was 25-44 years followed by 18-24 years.</a:t>
            </a:r>
          </a:p>
          <a:p>
            <a:pPr algn="l">
              <a:buFont typeface="Arial" panose="020B0604020202020204" pitchFamily="34" charset="0"/>
              <a:buChar char="•"/>
            </a:pPr>
            <a:r>
              <a:rPr lang="en-US" b="0" i="0" dirty="0">
                <a:solidFill>
                  <a:schemeClr val="tx1"/>
                </a:solidFill>
                <a:effectLst/>
                <a:latin typeface="Slack-Lato"/>
              </a:rPr>
              <a:t>Shooting victims included more males than females.</a:t>
            </a:r>
          </a:p>
          <a:p>
            <a:pPr algn="l">
              <a:buFont typeface="Arial" panose="020B0604020202020204" pitchFamily="34" charset="0"/>
              <a:buChar char="•"/>
            </a:pPr>
            <a:r>
              <a:rPr lang="en-US" b="0" i="0" dirty="0">
                <a:solidFill>
                  <a:schemeClr val="tx1"/>
                </a:solidFill>
                <a:effectLst/>
                <a:latin typeface="Slack-Lato"/>
              </a:rPr>
              <a:t>The overall number of shooting victims who died was low, and the majority of victims survived.</a:t>
            </a:r>
          </a:p>
          <a:p>
            <a:endParaRPr lang="en-US" dirty="0">
              <a:solidFill>
                <a:schemeClr val="tx1"/>
              </a:solidFill>
            </a:endParaRPr>
          </a:p>
        </p:txBody>
      </p:sp>
    </p:spTree>
    <p:extLst>
      <p:ext uri="{BB962C8B-B14F-4D97-AF65-F5344CB8AC3E}">
        <p14:creationId xmlns:p14="http://schemas.microsoft.com/office/powerpoint/2010/main" val="2589304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66BA-D828-7A8F-2BFC-3B1479F1F015}"/>
              </a:ext>
            </a:extLst>
          </p:cNvPr>
          <p:cNvSpPr>
            <a:spLocks noGrp="1"/>
          </p:cNvSpPr>
          <p:nvPr>
            <p:ph type="title"/>
          </p:nvPr>
        </p:nvSpPr>
        <p:spPr/>
        <p:txBody>
          <a:bodyPr/>
          <a:lstStyle/>
          <a:p>
            <a:r>
              <a:rPr lang="en-US" dirty="0"/>
              <a:t>Resources </a:t>
            </a:r>
          </a:p>
        </p:txBody>
      </p:sp>
      <p:sp>
        <p:nvSpPr>
          <p:cNvPr id="3" name="Content Placeholder 2">
            <a:extLst>
              <a:ext uri="{FF2B5EF4-FFF2-40B4-BE49-F238E27FC236}">
                <a16:creationId xmlns:a16="http://schemas.microsoft.com/office/drawing/2014/main" id="{15FB1D10-9F23-C51B-073B-E43F13097316}"/>
              </a:ext>
            </a:extLst>
          </p:cNvPr>
          <p:cNvSpPr>
            <a:spLocks noGrp="1"/>
          </p:cNvSpPr>
          <p:nvPr>
            <p:ph idx="1"/>
          </p:nvPr>
        </p:nvSpPr>
        <p:spPr/>
        <p:txBody>
          <a:bodyPr/>
          <a:lstStyle/>
          <a:p>
            <a:r>
              <a:rPr lang="en-US" dirty="0">
                <a:hlinkClick r:id="rId2"/>
              </a:rPr>
              <a:t>https://catalog.data.gov/dataset/nypd-shooting-incident-data-historic</a:t>
            </a:r>
            <a:endParaRPr lang="en-US" dirty="0"/>
          </a:p>
          <a:p>
            <a:r>
              <a:rPr lang="en-US" b="0" i="0" u="none" strike="noStrike" dirty="0">
                <a:effectLst/>
                <a:latin typeface="Slack-Lato"/>
                <a:hlinkClick r:id="rId3"/>
              </a:rPr>
              <a:t>https://stackoverflow.com/questions/66242946/how-to-get-hour-month-from-timestamp-in-postgresql</a:t>
            </a:r>
            <a:endParaRPr lang="en-US" b="0" i="0" u="none" strike="noStrike" dirty="0">
              <a:effectLst/>
              <a:latin typeface="Slack-Lato"/>
            </a:endParaRPr>
          </a:p>
          <a:p>
            <a:r>
              <a:rPr lang="en-US" b="0" i="0" u="none" strike="noStrike" dirty="0">
                <a:effectLst/>
                <a:latin typeface="Slack-Lato"/>
                <a:hlinkClick r:id="rId4"/>
              </a:rPr>
              <a:t>https://stackoverflow.com/questions/76464207/how-to-create-heatmap-from-pandas-dataframe-with-annotated-values-in-percentage</a:t>
            </a:r>
            <a:endParaRPr lang="en-US" b="0" i="0" u="none" strike="noStrike" dirty="0">
              <a:effectLst/>
              <a:latin typeface="Slack-Lato"/>
            </a:endParaRPr>
          </a:p>
          <a:p>
            <a:r>
              <a:rPr lang="en-US" b="0" i="0" u="sng" dirty="0">
                <a:effectLst/>
                <a:latin typeface="Slack-Lato"/>
                <a:hlinkClick r:id="rId5"/>
              </a:rPr>
              <a:t>https://data.cityofnewyork.us/City-Government/Borough-Boundaries/tqmj-j8zm</a:t>
            </a:r>
            <a:endParaRPr lang="en-US" dirty="0">
              <a:latin typeface="Slack-Lato"/>
            </a:endParaRPr>
          </a:p>
          <a:p>
            <a:r>
              <a:rPr lang="en-US" b="0" i="0" u="none" strike="noStrike" dirty="0">
                <a:effectLst/>
                <a:latin typeface="Slack-Lato"/>
                <a:hlinkClick r:id="rId6"/>
              </a:rPr>
              <a:t>https://data.cityofnewyork.us/Public-Safety/Police-Precincts/78dh-3ptz</a:t>
            </a:r>
            <a:endParaRPr lang="en-US" b="0" i="0" u="none" strike="noStrike" dirty="0">
              <a:effectLst/>
              <a:latin typeface="Slack-Lato"/>
            </a:endParaRPr>
          </a:p>
          <a:p>
            <a:r>
              <a:rPr lang="en-US" b="0" i="0" u="sng" dirty="0">
                <a:effectLst/>
                <a:latin typeface="Slack-Lato"/>
                <a:hlinkClick r:id="rId7"/>
              </a:rPr>
              <a:t>https://plotly.com/python/</a:t>
            </a:r>
            <a:endParaRPr lang="en-US" b="0" i="0" u="sng" dirty="0">
              <a:effectLst/>
              <a:latin typeface="Slack-Lato"/>
            </a:endParaRPr>
          </a:p>
          <a:p>
            <a:r>
              <a:rPr lang="en-US" b="0" i="0" u="none" strike="noStrike" dirty="0">
                <a:effectLst/>
                <a:latin typeface="Slack-Lato"/>
                <a:hlinkClick r:id="rId8"/>
              </a:rPr>
              <a:t>https://farhanfaiyaz17.medium.com/matplotlib-vs-plotly-express-the-ultimate-python-data-visualization-brawl-8cb7d15ba41d</a:t>
            </a:r>
            <a:endParaRPr lang="en-US" b="0" i="0" u="none" strike="noStrike" dirty="0">
              <a:effectLst/>
              <a:latin typeface="Slack-Lato"/>
            </a:endParaRPr>
          </a:p>
          <a:p>
            <a:endParaRPr lang="en-US" dirty="0"/>
          </a:p>
        </p:txBody>
      </p:sp>
    </p:spTree>
    <p:extLst>
      <p:ext uri="{BB962C8B-B14F-4D97-AF65-F5344CB8AC3E}">
        <p14:creationId xmlns:p14="http://schemas.microsoft.com/office/powerpoint/2010/main" val="2103696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CCC32-3E77-ED75-FFD4-0D76F35E1056}"/>
              </a:ext>
            </a:extLst>
          </p:cNvPr>
          <p:cNvSpPr>
            <a:spLocks noGrp="1"/>
          </p:cNvSpPr>
          <p:nvPr>
            <p:ph type="title"/>
          </p:nvPr>
        </p:nvSpPr>
        <p:spPr/>
        <p:txBody>
          <a:bodyPr/>
          <a:lstStyle/>
          <a:p>
            <a:r>
              <a:rPr lang="en-US" dirty="0"/>
              <a:t>Data joining</a:t>
            </a:r>
          </a:p>
        </p:txBody>
      </p:sp>
      <p:sp>
        <p:nvSpPr>
          <p:cNvPr id="3" name="Content Placeholder 2">
            <a:extLst>
              <a:ext uri="{FF2B5EF4-FFF2-40B4-BE49-F238E27FC236}">
                <a16:creationId xmlns:a16="http://schemas.microsoft.com/office/drawing/2014/main" id="{EB757CA4-8A2C-1085-E73D-0DC407236623}"/>
              </a:ext>
            </a:extLst>
          </p:cNvPr>
          <p:cNvSpPr>
            <a:spLocks noGrp="1"/>
          </p:cNvSpPr>
          <p:nvPr>
            <p:ph idx="1"/>
          </p:nvPr>
        </p:nvSpPr>
        <p:spPr/>
        <p:txBody>
          <a:bodyPr/>
          <a:lstStyle/>
          <a:p>
            <a:r>
              <a:rPr lang="en-US" dirty="0"/>
              <a:t>Raw data was stored in the </a:t>
            </a:r>
            <a:r>
              <a:rPr lang="en-US" dirty="0" err="1"/>
              <a:t>Postgresql</a:t>
            </a:r>
            <a:r>
              <a:rPr lang="en-US" dirty="0"/>
              <a:t> data base and a schema was created with three tables</a:t>
            </a:r>
          </a:p>
          <a:p>
            <a:r>
              <a:rPr lang="en-US" dirty="0"/>
              <a:t>Raw data was imported into the three respective tables</a:t>
            </a:r>
          </a:p>
          <a:p>
            <a:r>
              <a:rPr lang="en-US" dirty="0" err="1"/>
              <a:t>Postgresql</a:t>
            </a:r>
            <a:r>
              <a:rPr lang="en-US" dirty="0"/>
              <a:t> data base was connected to a </a:t>
            </a:r>
            <a:r>
              <a:rPr lang="en-US" dirty="0" err="1"/>
              <a:t>Jupyter</a:t>
            </a:r>
            <a:r>
              <a:rPr lang="en-US" dirty="0"/>
              <a:t> Notebook via magic </a:t>
            </a:r>
            <a:r>
              <a:rPr lang="en-US" dirty="0" err="1"/>
              <a:t>sql</a:t>
            </a:r>
            <a:r>
              <a:rPr lang="en-US" dirty="0"/>
              <a:t> and psycogp2</a:t>
            </a:r>
          </a:p>
          <a:p>
            <a:r>
              <a:rPr lang="en-US" dirty="0"/>
              <a:t>All analysis done on </a:t>
            </a:r>
            <a:r>
              <a:rPr lang="en-US" dirty="0" err="1"/>
              <a:t>Jupyter</a:t>
            </a:r>
            <a:r>
              <a:rPr lang="en-US" dirty="0"/>
              <a:t> Notebook</a:t>
            </a:r>
          </a:p>
          <a:p>
            <a:endParaRPr lang="en-US" dirty="0"/>
          </a:p>
        </p:txBody>
      </p:sp>
    </p:spTree>
    <p:extLst>
      <p:ext uri="{BB962C8B-B14F-4D97-AF65-F5344CB8AC3E}">
        <p14:creationId xmlns:p14="http://schemas.microsoft.com/office/powerpoint/2010/main" val="3305558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B4B3743-6546-65F3-3806-69E3AF94B081}"/>
              </a:ext>
            </a:extLst>
          </p:cNvPr>
          <p:cNvSpPr>
            <a:spLocks noGrp="1"/>
          </p:cNvSpPr>
          <p:nvPr>
            <p:ph type="title"/>
          </p:nvPr>
        </p:nvSpPr>
        <p:spPr/>
        <p:txBody>
          <a:bodyPr/>
          <a:lstStyle/>
          <a:p>
            <a:r>
              <a:rPr lang="en-US" dirty="0"/>
              <a:t>schema</a:t>
            </a:r>
          </a:p>
        </p:txBody>
      </p:sp>
      <p:pic>
        <p:nvPicPr>
          <p:cNvPr id="8" name="Content Placeholder 7" descr="A screenshot of a computer code&#10;&#10;Description automatically generated">
            <a:extLst>
              <a:ext uri="{FF2B5EF4-FFF2-40B4-BE49-F238E27FC236}">
                <a16:creationId xmlns:a16="http://schemas.microsoft.com/office/drawing/2014/main" id="{E7C3F5A0-2E6E-D443-BC87-BEADF1A88A40}"/>
              </a:ext>
            </a:extLst>
          </p:cNvPr>
          <p:cNvPicPr>
            <a:picLocks noGrp="1" noChangeAspect="1"/>
          </p:cNvPicPr>
          <p:nvPr>
            <p:ph sz="half" idx="1"/>
          </p:nvPr>
        </p:nvPicPr>
        <p:blipFill>
          <a:blip r:embed="rId2"/>
          <a:stretch>
            <a:fillRect/>
          </a:stretch>
        </p:blipFill>
        <p:spPr>
          <a:xfrm>
            <a:off x="1902041" y="2227263"/>
            <a:ext cx="2780868" cy="3633787"/>
          </a:xfrm>
        </p:spPr>
      </p:pic>
      <p:pic>
        <p:nvPicPr>
          <p:cNvPr id="10" name="Content Placeholder 9" descr="A screen shot of a computer code&#10;&#10;Description automatically generated">
            <a:extLst>
              <a:ext uri="{FF2B5EF4-FFF2-40B4-BE49-F238E27FC236}">
                <a16:creationId xmlns:a16="http://schemas.microsoft.com/office/drawing/2014/main" id="{9F02B409-2F38-797B-4669-B1D330E61506}"/>
              </a:ext>
            </a:extLst>
          </p:cNvPr>
          <p:cNvPicPr>
            <a:picLocks noGrp="1" noChangeAspect="1"/>
          </p:cNvPicPr>
          <p:nvPr>
            <p:ph sz="half" idx="2"/>
          </p:nvPr>
        </p:nvPicPr>
        <p:blipFill>
          <a:blip r:embed="rId3"/>
          <a:stretch>
            <a:fillRect/>
          </a:stretch>
        </p:blipFill>
        <p:spPr>
          <a:xfrm>
            <a:off x="6219474" y="2227263"/>
            <a:ext cx="5360102" cy="3633787"/>
          </a:xfrm>
        </p:spPr>
      </p:pic>
    </p:spTree>
    <p:extLst>
      <p:ext uri="{BB962C8B-B14F-4D97-AF65-F5344CB8AC3E}">
        <p14:creationId xmlns:p14="http://schemas.microsoft.com/office/powerpoint/2010/main" val="476382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95368-DD33-ED64-C930-744BF63A9317}"/>
              </a:ext>
            </a:extLst>
          </p:cNvPr>
          <p:cNvSpPr>
            <a:spLocks noGrp="1"/>
          </p:cNvSpPr>
          <p:nvPr>
            <p:ph type="title"/>
          </p:nvPr>
        </p:nvSpPr>
        <p:spPr/>
        <p:txBody>
          <a:bodyPr/>
          <a:lstStyle/>
          <a:p>
            <a:r>
              <a:rPr lang="en-US" dirty="0" err="1"/>
              <a:t>plotly</a:t>
            </a:r>
            <a:endParaRPr lang="en-US" dirty="0"/>
          </a:p>
        </p:txBody>
      </p:sp>
      <p:sp>
        <p:nvSpPr>
          <p:cNvPr id="3" name="Content Placeholder 2">
            <a:extLst>
              <a:ext uri="{FF2B5EF4-FFF2-40B4-BE49-F238E27FC236}">
                <a16:creationId xmlns:a16="http://schemas.microsoft.com/office/drawing/2014/main" id="{C79483C9-78BC-8E29-0C59-3E10E4DC09B0}"/>
              </a:ext>
            </a:extLst>
          </p:cNvPr>
          <p:cNvSpPr>
            <a:spLocks noGrp="1"/>
          </p:cNvSpPr>
          <p:nvPr>
            <p:ph idx="1"/>
          </p:nvPr>
        </p:nvSpPr>
        <p:spPr/>
        <p:txBody>
          <a:bodyPr/>
          <a:lstStyle/>
          <a:p>
            <a:r>
              <a:rPr lang="en-US" dirty="0" err="1"/>
              <a:t>Plotly</a:t>
            </a:r>
            <a:r>
              <a:rPr lang="en-US" dirty="0"/>
              <a:t> was created to satisfy the demand for interactive data </a:t>
            </a:r>
          </a:p>
          <a:p>
            <a:r>
              <a:rPr lang="en-US" dirty="0"/>
              <a:t>Some pros are </a:t>
            </a:r>
          </a:p>
          <a:p>
            <a:pPr lvl="1"/>
            <a:r>
              <a:rPr lang="en-US" dirty="0"/>
              <a:t>Very interactive</a:t>
            </a:r>
          </a:p>
          <a:p>
            <a:pPr lvl="1"/>
            <a:r>
              <a:rPr lang="en-US" dirty="0"/>
              <a:t>Wide range of charts/graphs</a:t>
            </a:r>
          </a:p>
          <a:p>
            <a:pPr lvl="1"/>
            <a:r>
              <a:rPr lang="en-US" dirty="0"/>
              <a:t>Easy to customize</a:t>
            </a:r>
          </a:p>
          <a:p>
            <a:r>
              <a:rPr lang="en-US" dirty="0"/>
              <a:t>Drawbacks  </a:t>
            </a:r>
          </a:p>
          <a:p>
            <a:pPr lvl="1"/>
            <a:r>
              <a:rPr lang="en-US" dirty="0"/>
              <a:t>Slow run time with large datasets</a:t>
            </a:r>
          </a:p>
        </p:txBody>
      </p:sp>
    </p:spTree>
    <p:extLst>
      <p:ext uri="{BB962C8B-B14F-4D97-AF65-F5344CB8AC3E}">
        <p14:creationId xmlns:p14="http://schemas.microsoft.com/office/powerpoint/2010/main" val="2556174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17D31-A3E1-2FC0-EFD0-AF800D4B40BE}"/>
              </a:ext>
            </a:extLst>
          </p:cNvPr>
          <p:cNvSpPr>
            <a:spLocks noGrp="1"/>
          </p:cNvSpPr>
          <p:nvPr>
            <p:ph type="title"/>
          </p:nvPr>
        </p:nvSpPr>
        <p:spPr/>
        <p:txBody>
          <a:bodyPr/>
          <a:lstStyle/>
          <a:p>
            <a:r>
              <a:rPr lang="en-US" dirty="0"/>
              <a:t>Html code</a:t>
            </a:r>
          </a:p>
        </p:txBody>
      </p:sp>
      <p:pic>
        <p:nvPicPr>
          <p:cNvPr id="5" name="Content Placeholder 4" descr="A white background with red text&#10;&#10;Description automatically generated">
            <a:extLst>
              <a:ext uri="{FF2B5EF4-FFF2-40B4-BE49-F238E27FC236}">
                <a16:creationId xmlns:a16="http://schemas.microsoft.com/office/drawing/2014/main" id="{36BF2475-649B-529D-2543-E27B8A509204}"/>
              </a:ext>
            </a:extLst>
          </p:cNvPr>
          <p:cNvPicPr>
            <a:picLocks noGrp="1" noChangeAspect="1"/>
          </p:cNvPicPr>
          <p:nvPr>
            <p:ph idx="1"/>
          </p:nvPr>
        </p:nvPicPr>
        <p:blipFill>
          <a:blip r:embed="rId2"/>
          <a:stretch>
            <a:fillRect/>
          </a:stretch>
        </p:blipFill>
        <p:spPr>
          <a:xfrm>
            <a:off x="581025" y="3056738"/>
            <a:ext cx="11029950" cy="1927211"/>
          </a:xfrm>
        </p:spPr>
      </p:pic>
    </p:spTree>
    <p:extLst>
      <p:ext uri="{BB962C8B-B14F-4D97-AF65-F5344CB8AC3E}">
        <p14:creationId xmlns:p14="http://schemas.microsoft.com/office/powerpoint/2010/main" val="6185697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3653CF-E10D-0324-974F-CB54D74A7BAF}"/>
              </a:ext>
            </a:extLst>
          </p:cNvPr>
          <p:cNvSpPr>
            <a:spLocks noGrp="1"/>
          </p:cNvSpPr>
          <p:nvPr>
            <p:ph type="title"/>
          </p:nvPr>
        </p:nvSpPr>
        <p:spPr/>
        <p:txBody>
          <a:bodyPr/>
          <a:lstStyle/>
          <a:p>
            <a:r>
              <a:rPr lang="en-US" dirty="0"/>
              <a:t>shootings</a:t>
            </a:r>
          </a:p>
        </p:txBody>
      </p:sp>
      <p:sp>
        <p:nvSpPr>
          <p:cNvPr id="5" name="Text Placeholder 4">
            <a:extLst>
              <a:ext uri="{FF2B5EF4-FFF2-40B4-BE49-F238E27FC236}">
                <a16:creationId xmlns:a16="http://schemas.microsoft.com/office/drawing/2014/main" id="{E92F8CE3-2374-1A74-0724-8DAAF62ABD3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24755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CF809-BB77-D6DF-A8EE-15C9F66EA466}"/>
              </a:ext>
            </a:extLst>
          </p:cNvPr>
          <p:cNvSpPr>
            <a:spLocks noGrp="1"/>
          </p:cNvSpPr>
          <p:nvPr>
            <p:ph type="title"/>
          </p:nvPr>
        </p:nvSpPr>
        <p:spPr/>
        <p:txBody>
          <a:bodyPr/>
          <a:lstStyle/>
          <a:p>
            <a:r>
              <a:rPr lang="en-US" dirty="0"/>
              <a:t>Shootings by borough</a:t>
            </a:r>
          </a:p>
        </p:txBody>
      </p:sp>
      <p:pic>
        <p:nvPicPr>
          <p:cNvPr id="5" name="Content Placeholder 4" descr="A graph of different colored squares&#10;&#10;Description automatically generated">
            <a:hlinkClick r:id="rId2"/>
            <a:extLst>
              <a:ext uri="{FF2B5EF4-FFF2-40B4-BE49-F238E27FC236}">
                <a16:creationId xmlns:a16="http://schemas.microsoft.com/office/drawing/2014/main" id="{19C221AA-5664-D4D7-5E96-0D460973530C}"/>
              </a:ext>
            </a:extLst>
          </p:cNvPr>
          <p:cNvPicPr>
            <a:picLocks noGrp="1" noChangeAspect="1"/>
          </p:cNvPicPr>
          <p:nvPr>
            <p:ph idx="1"/>
          </p:nvPr>
        </p:nvPicPr>
        <p:blipFill>
          <a:blip r:embed="rId3"/>
          <a:stretch>
            <a:fillRect/>
          </a:stretch>
        </p:blipFill>
        <p:spPr>
          <a:xfrm>
            <a:off x="2158016" y="2181225"/>
            <a:ext cx="7875967" cy="3678238"/>
          </a:xfrm>
        </p:spPr>
      </p:pic>
    </p:spTree>
    <p:extLst>
      <p:ext uri="{BB962C8B-B14F-4D97-AF65-F5344CB8AC3E}">
        <p14:creationId xmlns:p14="http://schemas.microsoft.com/office/powerpoint/2010/main" val="1519482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6B41B-D57B-7F66-DFCA-4D386C45AA0B}"/>
              </a:ext>
            </a:extLst>
          </p:cNvPr>
          <p:cNvSpPr>
            <a:spLocks noGrp="1"/>
          </p:cNvSpPr>
          <p:nvPr>
            <p:ph type="title"/>
          </p:nvPr>
        </p:nvSpPr>
        <p:spPr/>
        <p:txBody>
          <a:bodyPr/>
          <a:lstStyle/>
          <a:p>
            <a:r>
              <a:rPr lang="en-US" dirty="0"/>
              <a:t>Shootings by borough</a:t>
            </a:r>
          </a:p>
        </p:txBody>
      </p:sp>
      <p:pic>
        <p:nvPicPr>
          <p:cNvPr id="5" name="Content Placeholder 4" descr="A screenshot of a computer screen&#10;&#10;Description automatically generated">
            <a:hlinkClick r:id="rId2"/>
            <a:extLst>
              <a:ext uri="{FF2B5EF4-FFF2-40B4-BE49-F238E27FC236}">
                <a16:creationId xmlns:a16="http://schemas.microsoft.com/office/drawing/2014/main" id="{D720C4F4-BA02-E9D4-5871-551F8300071B}"/>
              </a:ext>
            </a:extLst>
          </p:cNvPr>
          <p:cNvPicPr>
            <a:picLocks noGrp="1" noChangeAspect="1"/>
          </p:cNvPicPr>
          <p:nvPr>
            <p:ph idx="1"/>
          </p:nvPr>
        </p:nvPicPr>
        <p:blipFill>
          <a:blip r:embed="rId3"/>
          <a:stretch>
            <a:fillRect/>
          </a:stretch>
        </p:blipFill>
        <p:spPr>
          <a:xfrm>
            <a:off x="2294553" y="2181225"/>
            <a:ext cx="7602893" cy="3678238"/>
          </a:xfrm>
        </p:spPr>
      </p:pic>
    </p:spTree>
    <p:extLst>
      <p:ext uri="{BB962C8B-B14F-4D97-AF65-F5344CB8AC3E}">
        <p14:creationId xmlns:p14="http://schemas.microsoft.com/office/powerpoint/2010/main" val="336956820"/>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Dividend</Template>
  <TotalTime>2996</TotalTime>
  <Words>439</Words>
  <Application>Microsoft Macintosh PowerPoint</Application>
  <PresentationFormat>Widescreen</PresentationFormat>
  <Paragraphs>51</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Aptos</vt:lpstr>
      <vt:lpstr>Arial</vt:lpstr>
      <vt:lpstr>Gill Sans MT</vt:lpstr>
      <vt:lpstr>Slack-Lato</vt:lpstr>
      <vt:lpstr>Wingdings 2</vt:lpstr>
      <vt:lpstr>Dividend</vt:lpstr>
      <vt:lpstr>NYPD Shootings 2006-2022</vt:lpstr>
      <vt:lpstr>Project overview</vt:lpstr>
      <vt:lpstr>Data joining</vt:lpstr>
      <vt:lpstr>schema</vt:lpstr>
      <vt:lpstr>plotly</vt:lpstr>
      <vt:lpstr>Html code</vt:lpstr>
      <vt:lpstr>shootings</vt:lpstr>
      <vt:lpstr>Shootings by borough</vt:lpstr>
      <vt:lpstr>Shootings by borough</vt:lpstr>
      <vt:lpstr>Shooting incidents over time</vt:lpstr>
      <vt:lpstr>demographics</vt:lpstr>
      <vt:lpstr>Shootings by borough and age</vt:lpstr>
      <vt:lpstr>Shootings by borough and sex</vt:lpstr>
      <vt:lpstr>Shooting victim by race</vt:lpstr>
      <vt:lpstr>Shooting by borough by race</vt:lpstr>
      <vt:lpstr>Location and time</vt:lpstr>
      <vt:lpstr>Heatmap of location</vt:lpstr>
      <vt:lpstr>Shooting by precinct</vt:lpstr>
      <vt:lpstr>Shooting incidents time of day</vt:lpstr>
      <vt:lpstr>analysis</vt:lpstr>
      <vt:lpstr>Resources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NYPD Shootings 2006-2022</dc:title>
  <dc:creator>Madeline Riley</dc:creator>
  <cp:lastModifiedBy>Madeline Riley</cp:lastModifiedBy>
  <cp:revision>25</cp:revision>
  <dcterms:created xsi:type="dcterms:W3CDTF">2024-04-15T23:32:20Z</dcterms:created>
  <dcterms:modified xsi:type="dcterms:W3CDTF">2024-04-19T00:12:05Z</dcterms:modified>
</cp:coreProperties>
</file>